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</p:sldIdLst>
  <p:sldSz cy="5143500" cx="9144000"/>
  <p:notesSz cx="6858000" cy="9144000"/>
  <p:embeddedFontLst>
    <p:embeddedFont>
      <p:font typeface="Playfair Display"/>
      <p:regular r:id="rId14"/>
      <p:bold r:id="rId15"/>
      <p:italic r:id="rId16"/>
      <p:boldItalic r:id="rId17"/>
    </p:embeddedFont>
    <p:embeddedFont>
      <p:font typeface="Montserrat"/>
      <p:regular r:id="rId18"/>
      <p:bold r:id="rId19"/>
      <p:italic r:id="rId20"/>
      <p:boldItalic r:id="rId21"/>
    </p:embeddedFont>
    <p:embeddedFont>
      <p:font typeface="Oswald"/>
      <p:regular r:id="rId22"/>
      <p:bold r:id="rId2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Montserrat-italic.fntdata"/><Relationship Id="rId11" Type="http://schemas.openxmlformats.org/officeDocument/2006/relationships/slide" Target="slides/slide7.xml"/><Relationship Id="rId22" Type="http://schemas.openxmlformats.org/officeDocument/2006/relationships/font" Target="fonts/Oswald-regular.fntdata"/><Relationship Id="rId10" Type="http://schemas.openxmlformats.org/officeDocument/2006/relationships/slide" Target="slides/slide6.xml"/><Relationship Id="rId21" Type="http://schemas.openxmlformats.org/officeDocument/2006/relationships/font" Target="fonts/Montserrat-boldItalic.fntdata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23" Type="http://schemas.openxmlformats.org/officeDocument/2006/relationships/font" Target="fonts/Oswald-bold.fnt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font" Target="fonts/PlayfairDisplay-bold.fntdata"/><Relationship Id="rId14" Type="http://schemas.openxmlformats.org/officeDocument/2006/relationships/font" Target="fonts/PlayfairDisplay-regular.fntdata"/><Relationship Id="rId17" Type="http://schemas.openxmlformats.org/officeDocument/2006/relationships/font" Target="fonts/PlayfairDisplay-boldItalic.fntdata"/><Relationship Id="rId16" Type="http://schemas.openxmlformats.org/officeDocument/2006/relationships/font" Target="fonts/PlayfairDisplay-italic.fntdata"/><Relationship Id="rId5" Type="http://schemas.openxmlformats.org/officeDocument/2006/relationships/slide" Target="slides/slide1.xml"/><Relationship Id="rId19" Type="http://schemas.openxmlformats.org/officeDocument/2006/relationships/font" Target="fonts/Montserrat-bold.fntdata"/><Relationship Id="rId6" Type="http://schemas.openxmlformats.org/officeDocument/2006/relationships/slide" Target="slides/slide2.xml"/><Relationship Id="rId18" Type="http://schemas.openxmlformats.org/officeDocument/2006/relationships/font" Target="fonts/Montserrat-regular.fntdata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Shape 5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Shape 7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9" name="Shape 9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Shape 10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5" name="Shape 10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4286250" y="0"/>
            <a:ext cx="723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4358475" y="0"/>
            <a:ext cx="3853200" cy="51435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 txBox="1"/>
          <p:nvPr>
            <p:ph type="ctr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" type="subTitle"/>
          </p:nvPr>
        </p:nvSpPr>
        <p:spPr>
          <a:xfrm>
            <a:off x="344250" y="3550650"/>
            <a:ext cx="4910100" cy="577800"/>
          </a:xfrm>
          <a:prstGeom prst="rect">
            <a:avLst/>
          </a:prstGeom>
          <a:solidFill>
            <a:schemeClr val="dk2"/>
          </a:solidFill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type="title"/>
          </p:nvPr>
        </p:nvSpPr>
        <p:spPr>
          <a:xfrm>
            <a:off x="311700" y="999925"/>
            <a:ext cx="8520600" cy="21462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1pPr>
            <a:lvl2pPr lvl="1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2pPr>
            <a:lvl3pPr lvl="2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3pPr>
            <a:lvl4pPr lvl="3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4pPr>
            <a:lvl5pPr lvl="4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5pPr>
            <a:lvl6pPr lvl="5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6pPr>
            <a:lvl7pPr lvl="6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7pPr>
            <a:lvl8pPr lvl="7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8pPr>
            <a:lvl9pPr lvl="8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50" name="Shape 50"/>
          <p:cNvSpPr txBox="1"/>
          <p:nvPr>
            <p:ph idx="1" type="body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1" name="Shape 51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bg>
      <p:bgPr>
        <a:solidFill>
          <a:schemeClr val="accent5"/>
        </a:solidFill>
      </p:bgPr>
    </p:bg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/>
        </p:nvSpPr>
        <p:spPr>
          <a:xfrm rot="5400000">
            <a:off x="4550700" y="-498600"/>
            <a:ext cx="42600" cy="84558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7" name="Shape 17"/>
          <p:cNvSpPr txBox="1"/>
          <p:nvPr>
            <p:ph type="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5" name="Shape 25"/>
          <p:cNvSpPr txBox="1"/>
          <p:nvPr>
            <p:ph idx="1" type="body"/>
          </p:nvPr>
        </p:nvSpPr>
        <p:spPr>
          <a:xfrm>
            <a:off x="311700" y="1234050"/>
            <a:ext cx="3999900" cy="3334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6" name="Shape 26"/>
          <p:cNvSpPr txBox="1"/>
          <p:nvPr>
            <p:ph idx="2" type="body"/>
          </p:nvPr>
        </p:nvSpPr>
        <p:spPr>
          <a:xfrm>
            <a:off x="4832400" y="1234050"/>
            <a:ext cx="3999900" cy="3334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bg>
      <p:bgPr>
        <a:solidFill>
          <a:schemeClr val="accent3"/>
        </a:solidFill>
      </p:bgPr>
    </p:bg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37" name="Shape 37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/>
          <p:nvPr/>
        </p:nvSpPr>
        <p:spPr>
          <a:xfrm>
            <a:off x="4572000" y="-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40" name="Shape 40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1" name="Shape 41"/>
          <p:cNvSpPr txBox="1"/>
          <p:nvPr>
            <p:ph type="title"/>
          </p:nvPr>
        </p:nvSpPr>
        <p:spPr>
          <a:xfrm>
            <a:off x="265500" y="1081675"/>
            <a:ext cx="4045200" cy="17862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42" name="Shape 42"/>
          <p:cNvSpPr txBox="1"/>
          <p:nvPr>
            <p:ph idx="1" type="subTitle"/>
          </p:nvPr>
        </p:nvSpPr>
        <p:spPr>
          <a:xfrm>
            <a:off x="265500" y="2921400"/>
            <a:ext cx="4045200" cy="13455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43" name="Shape 43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4" name="Shape 44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s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buFont typeface="Playfair Display"/>
              <a:defRPr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97999" y="4688758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s"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 txBox="1"/>
          <p:nvPr>
            <p:ph type="ctrTitle"/>
          </p:nvPr>
        </p:nvSpPr>
        <p:spPr>
          <a:xfrm>
            <a:off x="185975" y="299625"/>
            <a:ext cx="8761800" cy="32511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Definición de fronteras y conflictos entre países</a:t>
            </a:r>
          </a:p>
        </p:txBody>
      </p:sp>
      <p:sp>
        <p:nvSpPr>
          <p:cNvPr id="59" name="Shape 59"/>
          <p:cNvSpPr txBox="1"/>
          <p:nvPr>
            <p:ph idx="1" type="subTitle"/>
          </p:nvPr>
        </p:nvSpPr>
        <p:spPr>
          <a:xfrm>
            <a:off x="2352275" y="3705650"/>
            <a:ext cx="4429200" cy="12021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Por: Emiliano Pelaez,</a:t>
            </a:r>
            <a:r>
              <a:rPr lang="es"/>
              <a:t> Valentina De Pablo y Camila Nahuel 9G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hape 6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Cuestiones fronterizas </a:t>
            </a:r>
          </a:p>
        </p:txBody>
      </p:sp>
      <p:sp>
        <p:nvSpPr>
          <p:cNvPr id="65" name="Shape 65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Algunas naciones definieron sus fronteras sin conflictos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como Venezuela, Colombia y Ecuador (al disolverse la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gran Colombia en 1830). Otras fronteras se definieron 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a </a:t>
            </a:r>
            <a:r>
              <a:rPr lang="es"/>
              <a:t>través</a:t>
            </a:r>
            <a:r>
              <a:rPr lang="es"/>
              <a:t> de guerras entre las </a:t>
            </a:r>
            <a:r>
              <a:rPr lang="es"/>
              <a:t>repúblicas</a:t>
            </a:r>
            <a:r>
              <a:rPr lang="es"/>
              <a:t>. Estas guerras 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fueron causa de mucha pérdida para los todavía jóvenes</a:t>
            </a:r>
          </a:p>
          <a:p>
            <a:pPr lvl="0">
              <a:spcBef>
                <a:spcPts val="0"/>
              </a:spcBef>
              <a:buNone/>
            </a:pPr>
            <a:r>
              <a:rPr lang="es"/>
              <a:t>naciones.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pic>
        <p:nvPicPr>
          <p:cNvPr id="66" name="Shape 6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6204099" y="1294200"/>
            <a:ext cx="2465700" cy="3188974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Guerra entre Estados Unidos y México</a:t>
            </a:r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México se independizó de España y su territorio abarcaba mucho de lo que es ahora el suroeste de los Estados Unidos, 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En el territorio mexicano se encontraban colonizadores ingleses, en Texas. </a:t>
            </a:r>
          </a:p>
          <a:p>
            <a:pPr indent="-228600" lvl="0" marL="457200">
              <a:spcBef>
                <a:spcPts val="0"/>
              </a:spcBef>
              <a:buChar char="-"/>
            </a:pPr>
            <a:r>
              <a:rPr lang="es"/>
              <a:t>Estos colonos se </a:t>
            </a:r>
            <a:r>
              <a:rPr lang="es"/>
              <a:t>rebelaron</a:t>
            </a:r>
            <a:r>
              <a:rPr lang="es"/>
              <a:t> contra el gobierno centralista de México y aunque los trataron de parar, </a:t>
            </a:r>
            <a:r>
              <a:rPr lang="es"/>
              <a:t>cómo </a:t>
            </a:r>
            <a:r>
              <a:rPr lang="es"/>
              <a:t>ellos tenían el apoyo de Estados Unidos, no lo lograron y tuvieron que reconocer su independencia. 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En 1845 los Estados Unidos iniciaron la anexión del territorio de México. Esto inició una guerra y en 1848 finalizó con el tratado de Guadalupe Hidalgo. </a:t>
            </a:r>
          </a:p>
          <a:p>
            <a:pPr indent="-228600" lvl="0" marL="457200">
              <a:spcBef>
                <a:spcPts val="0"/>
              </a:spcBef>
              <a:buChar char="-"/>
            </a:pPr>
            <a:r>
              <a:rPr lang="es"/>
              <a:t>México cedió los ahora estados del suroeste en los Estados Unidos.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Las Guerra entre las repúblicas centroamericanas</a:t>
            </a:r>
          </a:p>
        </p:txBody>
      </p:sp>
      <p:sp>
        <p:nvSpPr>
          <p:cNvPr id="78" name="Shape 78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Al disolverse la confederación de las Provincias Unidas de </a:t>
            </a:r>
            <a:r>
              <a:rPr lang="es"/>
              <a:t>Centroamérica</a:t>
            </a:r>
            <a:r>
              <a:rPr lang="es"/>
              <a:t> se generaron conflictos entre las nuevas </a:t>
            </a:r>
            <a:r>
              <a:rPr lang="es"/>
              <a:t>repúblicas, 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pero más por los intentos de restablecer la unidad por cuestión de fronteras 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guatemala peleó contra honduras y el salvador por propositos unionistas del caudillo conservador para reconstruir la confederación bajo la hegemonia guatemelca en 1851. esos mismos propositos animaron al presidente, que derrotó a El Salvador y Honduras 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en esa epoca tambien se produjeron dos conflictos armados entre honduras y el salvador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Guerra de Paraguay (1865-1870) </a:t>
            </a:r>
          </a:p>
        </p:txBody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Presidente organizó el ejército más poderoso que hubiera tenido antes estas </a:t>
            </a:r>
            <a:r>
              <a:rPr lang="es"/>
              <a:t>repúblicas</a:t>
            </a:r>
            <a:r>
              <a:rPr lang="es"/>
              <a:t>, 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Brasil trató de intervenir y así comenzó la guerra con Paraguay.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Brasil tuvo como aliado Argentina y Uruguay.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En la guerra participaron los mismos paraguayos pero fueron derrotados. 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Esta guerra les costó gran parte de su población y de su territorio. </a:t>
            </a:r>
          </a:p>
          <a:p>
            <a:pPr indent="-228600" lvl="0" marL="457200">
              <a:spcBef>
                <a:spcPts val="0"/>
              </a:spcBef>
              <a:buChar char="-"/>
            </a:pPr>
            <a:r>
              <a:rPr lang="es"/>
              <a:t>La república quedó muy débil, y se pensaba que </a:t>
            </a:r>
            <a:r>
              <a:rPr lang="es"/>
              <a:t>desaparecería,</a:t>
            </a:r>
            <a:r>
              <a:rPr lang="es"/>
              <a:t> pero Colombia los ayudó.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Conflictos entre Chile, Bolivia y Perú</a:t>
            </a:r>
          </a:p>
        </p:txBody>
      </p:sp>
      <p:sp>
        <p:nvSpPr>
          <p:cNvPr id="90" name="Shape 90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s"/>
              <a:t>Hubieron dos guerras: entre Chile y la Confederación Peruana-boliviana y la guerra del pacífico.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La confederación se creó cuando Bolivia invadió a Perú.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Chile se sintió amenazado por la unión de la dos naciones y les declaró guerra.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Primero triunfó la Confederación pero cuando Argentina se unió a la Confederación perdió y fue dividida.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La guerra del Pacífico se causó por la explotación de nitrato, platino y guano en el desierto de Atacama que se encontraba en las tres naciones.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Conflictos entre Chile, Perú y Bolivia </a:t>
            </a:r>
          </a:p>
        </p:txBody>
      </p:sp>
      <p:sp>
        <p:nvSpPr>
          <p:cNvPr id="96" name="Shape 96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Comenzó porque,  Bolivia le había dado permiso a Chile de explotar su parte del territorio, pero después rompió esta concesión.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Chile le declara guerra a Bolivia y a Perú.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Chile ganó por mar y tierra y le quitó acceso al mar a Bolivia y un poco de costa a Perú.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Las relaciones entre estos países fueron muy malas por más de medio siglo que Chile conservó el territorio.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Estos se resolvieron contratados pacíficos con Bolivia en 1904 y con Perú en 1929.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Otros litigios fronterizos </a:t>
            </a:r>
          </a:p>
        </p:txBody>
      </p:sp>
      <p:sp>
        <p:nvSpPr>
          <p:cNvPr id="102" name="Shape 102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Durante el siglo XIX hubo problemas entre Argentina y Chile por algunos territorios limítrofes que fueron resueltos en forma </a:t>
            </a:r>
            <a:r>
              <a:rPr lang="es"/>
              <a:t>pacífica</a:t>
            </a:r>
            <a:r>
              <a:rPr lang="es"/>
              <a:t>. 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Entre Perú y Ecuador hubo otro conflicto, que redujo el territorio ecuatoriano. 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Brasil se extendió sobre Paraguay , Uruguay, Argentina y Bolivia. </a:t>
            </a:r>
          </a:p>
          <a:p>
            <a:pPr indent="-228600" lvl="0" marL="457200">
              <a:spcBef>
                <a:spcPts val="0"/>
              </a:spcBef>
              <a:buChar char="-"/>
            </a:pPr>
            <a:r>
              <a:rPr lang="es"/>
              <a:t>En el siglo XX siguió avanzando sobre los </a:t>
            </a:r>
            <a:r>
              <a:rPr lang="es"/>
              <a:t>límites</a:t>
            </a:r>
            <a:r>
              <a:rPr lang="es"/>
              <a:t> de Colombia, Venezuela, Perú y la Guayana Holandesa que hoy es Suriname. 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s"/>
              <a:t>Ocupaciones Inglesas</a:t>
            </a:r>
          </a:p>
        </p:txBody>
      </p:sp>
      <p:sp>
        <p:nvSpPr>
          <p:cNvPr id="108" name="Shape 108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Durante las guerra contra la Francia revolucionaria y Napoleón, Inglaterra se aprovechó para ocupar algunas islas y costas estratégicas de la América española.</a:t>
            </a:r>
          </a:p>
          <a:p>
            <a:pPr indent="-228600" lvl="0" marL="457200" rtl="0">
              <a:spcBef>
                <a:spcPts val="0"/>
              </a:spcBef>
              <a:buChar char="-"/>
            </a:pPr>
            <a:r>
              <a:rPr lang="es"/>
              <a:t>Entre ellas las islas de Trinidad y Tobago, gran parte de las </a:t>
            </a:r>
            <a:r>
              <a:rPr lang="es"/>
              <a:t>guayanas</a:t>
            </a:r>
            <a:r>
              <a:rPr lang="es"/>
              <a:t>, una parte de Venezuela y una costa de centroamérica, </a:t>
            </a:r>
          </a:p>
          <a:p>
            <a:pPr indent="-228600" lvl="0" marL="457200">
              <a:spcBef>
                <a:spcPts val="0"/>
              </a:spcBef>
              <a:buChar char="-"/>
            </a:pPr>
            <a:r>
              <a:rPr lang="es"/>
              <a:t>Islas </a:t>
            </a:r>
            <a:r>
              <a:rPr lang="es"/>
              <a:t>cómo</a:t>
            </a:r>
            <a:r>
              <a:rPr lang="es"/>
              <a:t> las Malvinas y Belice tuvieron mayores conflictos al ser obtenidas por los ingles.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op">
  <a:themeElements>
    <a:clrScheme name="Pop">
      <a:dk1>
        <a:srgbClr val="F8E71C"/>
      </a:dk1>
      <a:lt1>
        <a:srgbClr val="FFFFFF"/>
      </a:lt1>
      <a:dk2>
        <a:srgbClr val="000000"/>
      </a:dk2>
      <a:lt2>
        <a:srgbClr val="D9D9D9"/>
      </a:lt2>
      <a:accent1>
        <a:srgbClr val="666666"/>
      </a:accent1>
      <a:accent2>
        <a:srgbClr val="483165"/>
      </a:accent2>
      <a:accent3>
        <a:srgbClr val="EB1E95"/>
      </a:accent3>
      <a:accent4>
        <a:srgbClr val="0F9D58"/>
      </a:accent4>
      <a:accent5>
        <a:srgbClr val="01AFD1"/>
      </a:accent5>
      <a:accent6>
        <a:srgbClr val="9C27B0"/>
      </a:accent6>
      <a:hlink>
        <a:srgbClr val="01AFD1"/>
      </a:hlink>
      <a:folHlink>
        <a:srgbClr val="01AFD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